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90" r:id="rId7"/>
    <p:sldId id="265" r:id="rId8"/>
    <p:sldId id="263" r:id="rId9"/>
    <p:sldId id="273" r:id="rId10"/>
    <p:sldId id="285" r:id="rId11"/>
    <p:sldId id="281" r:id="rId12"/>
    <p:sldId id="266" r:id="rId13"/>
    <p:sldId id="287" r:id="rId14"/>
    <p:sldId id="291" r:id="rId15"/>
    <p:sldId id="292" r:id="rId16"/>
    <p:sldId id="284" r:id="rId17"/>
    <p:sldId id="271" r:id="rId18"/>
    <p:sldId id="286" r:id="rId19"/>
    <p:sldId id="272" r:id="rId20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01" autoAdjust="0"/>
    <p:restoredTop sz="95196" autoAdjust="0"/>
  </p:normalViewPr>
  <p:slideViewPr>
    <p:cSldViewPr>
      <p:cViewPr varScale="1">
        <p:scale>
          <a:sx n="179" d="100"/>
          <a:sy n="179" d="100"/>
        </p:scale>
        <p:origin x="298" y="12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56D505-D7BB-4D40-851B-B2256749ADF7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2B51765-1E9E-4698-B621-A0F11E3C3504}">
      <dgm:prSet phldrT="[Text]"/>
      <dgm:spPr/>
      <dgm:t>
        <a:bodyPr/>
        <a:lstStyle/>
        <a:p>
          <a:r>
            <a:rPr lang="en-US" dirty="0"/>
            <a:t>IMPORT MODULE</a:t>
          </a:r>
          <a:endParaRPr lang="en-IN" dirty="0"/>
        </a:p>
      </dgm:t>
    </dgm:pt>
    <dgm:pt modelId="{AADC3D3A-40ED-42AE-A203-8DD6C2E1A0A9}" type="parTrans" cxnId="{BB05D0BC-6C96-4863-9BA2-DAAD43139782}">
      <dgm:prSet/>
      <dgm:spPr/>
      <dgm:t>
        <a:bodyPr/>
        <a:lstStyle/>
        <a:p>
          <a:endParaRPr lang="en-IN"/>
        </a:p>
      </dgm:t>
    </dgm:pt>
    <dgm:pt modelId="{FD37F24D-4249-4372-96F3-63E2B27FA96E}" type="sibTrans" cxnId="{BB05D0BC-6C96-4863-9BA2-DAAD43139782}">
      <dgm:prSet/>
      <dgm:spPr/>
      <dgm:t>
        <a:bodyPr/>
        <a:lstStyle/>
        <a:p>
          <a:endParaRPr lang="en-IN"/>
        </a:p>
      </dgm:t>
    </dgm:pt>
    <dgm:pt modelId="{B43636EA-142E-48B5-8CE2-1B7C29C365B4}">
      <dgm:prSet phldrT="[Text]"/>
      <dgm:spPr/>
      <dgm:t>
        <a:bodyPr/>
        <a:lstStyle/>
        <a:p>
          <a:r>
            <a:rPr lang="en-IN" dirty="0"/>
            <a:t>INITIALIZE IMAGE/VIDEO CAPTURE</a:t>
          </a:r>
        </a:p>
      </dgm:t>
    </dgm:pt>
    <dgm:pt modelId="{B8827ABA-62B5-43F4-BFE4-0211B2463393}" type="parTrans" cxnId="{4D607582-6C6C-4A4D-B795-5DFFDBDFEF6A}">
      <dgm:prSet/>
      <dgm:spPr/>
      <dgm:t>
        <a:bodyPr/>
        <a:lstStyle/>
        <a:p>
          <a:endParaRPr lang="en-IN"/>
        </a:p>
      </dgm:t>
    </dgm:pt>
    <dgm:pt modelId="{07092679-EFB2-4560-8B4E-41160D05CDD9}" type="sibTrans" cxnId="{4D607582-6C6C-4A4D-B795-5DFFDBDFEF6A}">
      <dgm:prSet/>
      <dgm:spPr/>
      <dgm:t>
        <a:bodyPr/>
        <a:lstStyle/>
        <a:p>
          <a:endParaRPr lang="en-IN"/>
        </a:p>
      </dgm:t>
    </dgm:pt>
    <dgm:pt modelId="{EA031F55-900A-4C89-B770-ABDFB10CB15E}">
      <dgm:prSet/>
      <dgm:spPr/>
      <dgm:t>
        <a:bodyPr/>
        <a:lstStyle/>
        <a:p>
          <a:r>
            <a:rPr lang="en-IN" dirty="0"/>
            <a:t>CAPTURE FRAME</a:t>
          </a:r>
        </a:p>
      </dgm:t>
    </dgm:pt>
    <dgm:pt modelId="{4936E5DB-0EF0-4AD7-8E88-17A129B6D208}" type="parTrans" cxnId="{413F6AC2-5FEF-47AF-BFC2-44C92707AEAF}">
      <dgm:prSet/>
      <dgm:spPr/>
      <dgm:t>
        <a:bodyPr/>
        <a:lstStyle/>
        <a:p>
          <a:endParaRPr lang="en-IN"/>
        </a:p>
      </dgm:t>
    </dgm:pt>
    <dgm:pt modelId="{0E1F947C-95EF-44F3-A79C-02AAA2406AF8}" type="sibTrans" cxnId="{413F6AC2-5FEF-47AF-BFC2-44C92707AEAF}">
      <dgm:prSet/>
      <dgm:spPr/>
      <dgm:t>
        <a:bodyPr/>
        <a:lstStyle/>
        <a:p>
          <a:endParaRPr lang="en-IN"/>
        </a:p>
      </dgm:t>
    </dgm:pt>
    <dgm:pt modelId="{D2DA6724-637D-40F3-A5AF-BADD91CB751D}">
      <dgm:prSet phldrT="[Text]"/>
      <dgm:spPr/>
      <dgm:t>
        <a:bodyPr/>
        <a:lstStyle/>
        <a:p>
          <a:r>
            <a:rPr lang="en-US" dirty="0"/>
            <a:t>START</a:t>
          </a:r>
          <a:endParaRPr lang="en-IN" dirty="0"/>
        </a:p>
      </dgm:t>
    </dgm:pt>
    <dgm:pt modelId="{D7545123-16DF-4273-B0CE-B2CCFA43BEA5}" type="sibTrans" cxnId="{09557DE7-3CE3-4F08-A7BE-B3A15B95C8D5}">
      <dgm:prSet/>
      <dgm:spPr/>
      <dgm:t>
        <a:bodyPr/>
        <a:lstStyle/>
        <a:p>
          <a:endParaRPr lang="en-IN"/>
        </a:p>
      </dgm:t>
    </dgm:pt>
    <dgm:pt modelId="{034B192C-F5CA-4544-B956-91E450C14151}" type="parTrans" cxnId="{09557DE7-3CE3-4F08-A7BE-B3A15B95C8D5}">
      <dgm:prSet/>
      <dgm:spPr/>
      <dgm:t>
        <a:bodyPr/>
        <a:lstStyle/>
        <a:p>
          <a:endParaRPr lang="en-IN"/>
        </a:p>
      </dgm:t>
    </dgm:pt>
    <dgm:pt modelId="{EC804324-5F9A-4A30-97D0-A1E4E674A70E}" type="pres">
      <dgm:prSet presAssocID="{0956D505-D7BB-4D40-851B-B2256749ADF7}" presName="linearFlow" presStyleCnt="0">
        <dgm:presLayoutVars>
          <dgm:resizeHandles val="exact"/>
        </dgm:presLayoutVars>
      </dgm:prSet>
      <dgm:spPr/>
    </dgm:pt>
    <dgm:pt modelId="{6BC451F7-7F92-4261-866F-6D88BCD0D89D}" type="pres">
      <dgm:prSet presAssocID="{D2DA6724-637D-40F3-A5AF-BADD91CB751D}" presName="node" presStyleLbl="node1" presStyleIdx="0" presStyleCnt="4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endParaRPr lang="en-IN"/>
        </a:p>
      </dgm:t>
    </dgm:pt>
    <dgm:pt modelId="{EE9ED6F0-20F0-4894-9554-D22A01CF350D}" type="pres">
      <dgm:prSet presAssocID="{D7545123-16DF-4273-B0CE-B2CCFA43BEA5}" presName="sibTrans" presStyleLbl="sibTrans2D1" presStyleIdx="0" presStyleCnt="3"/>
      <dgm:spPr/>
      <dgm:t>
        <a:bodyPr/>
        <a:lstStyle/>
        <a:p>
          <a:endParaRPr lang="en-IN"/>
        </a:p>
      </dgm:t>
    </dgm:pt>
    <dgm:pt modelId="{693B4155-F4B4-4219-9933-460C8240E1CC}" type="pres">
      <dgm:prSet presAssocID="{D7545123-16DF-4273-B0CE-B2CCFA43BEA5}" presName="connectorText" presStyleLbl="sibTrans2D1" presStyleIdx="0" presStyleCnt="3"/>
      <dgm:spPr/>
      <dgm:t>
        <a:bodyPr/>
        <a:lstStyle/>
        <a:p>
          <a:endParaRPr lang="en-IN"/>
        </a:p>
      </dgm:t>
    </dgm:pt>
    <dgm:pt modelId="{D42E4162-A347-4376-B931-862C4293C353}" type="pres">
      <dgm:prSet presAssocID="{C2B51765-1E9E-4698-B621-A0F11E3C350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15E2FBB-1BA1-4611-9EA7-28808851307E}" type="pres">
      <dgm:prSet presAssocID="{FD37F24D-4249-4372-96F3-63E2B27FA96E}" presName="sibTrans" presStyleLbl="sibTrans2D1" presStyleIdx="1" presStyleCnt="3"/>
      <dgm:spPr/>
      <dgm:t>
        <a:bodyPr/>
        <a:lstStyle/>
        <a:p>
          <a:endParaRPr lang="en-IN"/>
        </a:p>
      </dgm:t>
    </dgm:pt>
    <dgm:pt modelId="{EA3D4B51-5874-4878-A073-C953EE6F7E1E}" type="pres">
      <dgm:prSet presAssocID="{FD37F24D-4249-4372-96F3-63E2B27FA96E}" presName="connectorText" presStyleLbl="sibTrans2D1" presStyleIdx="1" presStyleCnt="3"/>
      <dgm:spPr/>
      <dgm:t>
        <a:bodyPr/>
        <a:lstStyle/>
        <a:p>
          <a:endParaRPr lang="en-IN"/>
        </a:p>
      </dgm:t>
    </dgm:pt>
    <dgm:pt modelId="{277B9CF7-F656-42EF-81E7-268CB0F9B5FF}" type="pres">
      <dgm:prSet presAssocID="{B43636EA-142E-48B5-8CE2-1B7C29C365B4}" presName="node" presStyleLbl="node1" presStyleIdx="2" presStyleCnt="4">
        <dgm:presLayoutVars>
          <dgm:bulletEnabled val="1"/>
        </dgm:presLayoutVars>
      </dgm:prSet>
      <dgm:spPr>
        <a:prstGeom prst="parallelogram">
          <a:avLst/>
        </a:prstGeom>
      </dgm:spPr>
      <dgm:t>
        <a:bodyPr/>
        <a:lstStyle/>
        <a:p>
          <a:endParaRPr lang="en-IN"/>
        </a:p>
      </dgm:t>
    </dgm:pt>
    <dgm:pt modelId="{D1D318F4-4827-44A6-AC53-79E9ABE20921}" type="pres">
      <dgm:prSet presAssocID="{07092679-EFB2-4560-8B4E-41160D05CDD9}" presName="sibTrans" presStyleLbl="sibTrans2D1" presStyleIdx="2" presStyleCnt="3"/>
      <dgm:spPr/>
      <dgm:t>
        <a:bodyPr/>
        <a:lstStyle/>
        <a:p>
          <a:endParaRPr lang="en-IN"/>
        </a:p>
      </dgm:t>
    </dgm:pt>
    <dgm:pt modelId="{0EF825D5-E96B-40FD-887B-B6219386D735}" type="pres">
      <dgm:prSet presAssocID="{07092679-EFB2-4560-8B4E-41160D05CDD9}" presName="connectorText" presStyleLbl="sibTrans2D1" presStyleIdx="2" presStyleCnt="3"/>
      <dgm:spPr/>
      <dgm:t>
        <a:bodyPr/>
        <a:lstStyle/>
        <a:p>
          <a:endParaRPr lang="en-IN"/>
        </a:p>
      </dgm:t>
    </dgm:pt>
    <dgm:pt modelId="{96D36934-93B9-479F-86D7-1BBC7FBF8D2D}" type="pres">
      <dgm:prSet presAssocID="{EA031F55-900A-4C89-B770-ABDFB10CB15E}" presName="node" presStyleLbl="node1" presStyleIdx="3" presStyleCnt="4" custLinFactNeighborX="0" custLinFactNeighborY="-1448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377087A-99C1-41F1-ABE1-57C7E19A0313}" type="presOf" srcId="{07092679-EFB2-4560-8B4E-41160D05CDD9}" destId="{D1D318F4-4827-44A6-AC53-79E9ABE20921}" srcOrd="0" destOrd="0" presId="urn:microsoft.com/office/officeart/2005/8/layout/process2"/>
    <dgm:cxn modelId="{4D607582-6C6C-4A4D-B795-5DFFDBDFEF6A}" srcId="{0956D505-D7BB-4D40-851B-B2256749ADF7}" destId="{B43636EA-142E-48B5-8CE2-1B7C29C365B4}" srcOrd="2" destOrd="0" parTransId="{B8827ABA-62B5-43F4-BFE4-0211B2463393}" sibTransId="{07092679-EFB2-4560-8B4E-41160D05CDD9}"/>
    <dgm:cxn modelId="{393E552C-02E2-404B-B63C-1812113D257B}" type="presOf" srcId="{0956D505-D7BB-4D40-851B-B2256749ADF7}" destId="{EC804324-5F9A-4A30-97D0-A1E4E674A70E}" srcOrd="0" destOrd="0" presId="urn:microsoft.com/office/officeart/2005/8/layout/process2"/>
    <dgm:cxn modelId="{DFFD61F7-07FF-4CF5-856B-81FE9748893C}" type="presOf" srcId="{C2B51765-1E9E-4698-B621-A0F11E3C3504}" destId="{D42E4162-A347-4376-B931-862C4293C353}" srcOrd="0" destOrd="0" presId="urn:microsoft.com/office/officeart/2005/8/layout/process2"/>
    <dgm:cxn modelId="{413F6AC2-5FEF-47AF-BFC2-44C92707AEAF}" srcId="{0956D505-D7BB-4D40-851B-B2256749ADF7}" destId="{EA031F55-900A-4C89-B770-ABDFB10CB15E}" srcOrd="3" destOrd="0" parTransId="{4936E5DB-0EF0-4AD7-8E88-17A129B6D208}" sibTransId="{0E1F947C-95EF-44F3-A79C-02AAA2406AF8}"/>
    <dgm:cxn modelId="{F60341D2-C070-4C4A-8F0B-9ADCFE012EC1}" type="presOf" srcId="{FD37F24D-4249-4372-96F3-63E2B27FA96E}" destId="{EA3D4B51-5874-4878-A073-C953EE6F7E1E}" srcOrd="1" destOrd="0" presId="urn:microsoft.com/office/officeart/2005/8/layout/process2"/>
    <dgm:cxn modelId="{BB05D0BC-6C96-4863-9BA2-DAAD43139782}" srcId="{0956D505-D7BB-4D40-851B-B2256749ADF7}" destId="{C2B51765-1E9E-4698-B621-A0F11E3C3504}" srcOrd="1" destOrd="0" parTransId="{AADC3D3A-40ED-42AE-A203-8DD6C2E1A0A9}" sibTransId="{FD37F24D-4249-4372-96F3-63E2B27FA96E}"/>
    <dgm:cxn modelId="{4196BAE1-C75C-4715-9112-83F895FA4A26}" type="presOf" srcId="{D7545123-16DF-4273-B0CE-B2CCFA43BEA5}" destId="{EE9ED6F0-20F0-4894-9554-D22A01CF350D}" srcOrd="0" destOrd="0" presId="urn:microsoft.com/office/officeart/2005/8/layout/process2"/>
    <dgm:cxn modelId="{5CB127AC-8100-4209-8108-8376936253E8}" type="presOf" srcId="{D2DA6724-637D-40F3-A5AF-BADD91CB751D}" destId="{6BC451F7-7F92-4261-866F-6D88BCD0D89D}" srcOrd="0" destOrd="0" presId="urn:microsoft.com/office/officeart/2005/8/layout/process2"/>
    <dgm:cxn modelId="{B5B34578-ECA5-480C-BAAA-BC49107EC4C6}" type="presOf" srcId="{FD37F24D-4249-4372-96F3-63E2B27FA96E}" destId="{615E2FBB-1BA1-4611-9EA7-28808851307E}" srcOrd="0" destOrd="0" presId="urn:microsoft.com/office/officeart/2005/8/layout/process2"/>
    <dgm:cxn modelId="{BDAEBABD-C5A2-4C31-9D65-0CACC52253DD}" type="presOf" srcId="{B43636EA-142E-48B5-8CE2-1B7C29C365B4}" destId="{277B9CF7-F656-42EF-81E7-268CB0F9B5FF}" srcOrd="0" destOrd="0" presId="urn:microsoft.com/office/officeart/2005/8/layout/process2"/>
    <dgm:cxn modelId="{542A0724-887F-415D-B090-C647210A8EE5}" type="presOf" srcId="{07092679-EFB2-4560-8B4E-41160D05CDD9}" destId="{0EF825D5-E96B-40FD-887B-B6219386D735}" srcOrd="1" destOrd="0" presId="urn:microsoft.com/office/officeart/2005/8/layout/process2"/>
    <dgm:cxn modelId="{09557DE7-3CE3-4F08-A7BE-B3A15B95C8D5}" srcId="{0956D505-D7BB-4D40-851B-B2256749ADF7}" destId="{D2DA6724-637D-40F3-A5AF-BADD91CB751D}" srcOrd="0" destOrd="0" parTransId="{034B192C-F5CA-4544-B956-91E450C14151}" sibTransId="{D7545123-16DF-4273-B0CE-B2CCFA43BEA5}"/>
    <dgm:cxn modelId="{9957A0C6-A27B-4EEF-A614-85EB547AF56D}" type="presOf" srcId="{D7545123-16DF-4273-B0CE-B2CCFA43BEA5}" destId="{693B4155-F4B4-4219-9933-460C8240E1CC}" srcOrd="1" destOrd="0" presId="urn:microsoft.com/office/officeart/2005/8/layout/process2"/>
    <dgm:cxn modelId="{36E8E2D4-6610-415E-86B3-92C1E4803DF0}" type="presOf" srcId="{EA031F55-900A-4C89-B770-ABDFB10CB15E}" destId="{96D36934-93B9-479F-86D7-1BBC7FBF8D2D}" srcOrd="0" destOrd="0" presId="urn:microsoft.com/office/officeart/2005/8/layout/process2"/>
    <dgm:cxn modelId="{9732B71A-00E7-4FA9-9727-8B70D69DD23A}" type="presParOf" srcId="{EC804324-5F9A-4A30-97D0-A1E4E674A70E}" destId="{6BC451F7-7F92-4261-866F-6D88BCD0D89D}" srcOrd="0" destOrd="0" presId="urn:microsoft.com/office/officeart/2005/8/layout/process2"/>
    <dgm:cxn modelId="{BE5AC762-E170-4132-BCAE-BEA0848E731D}" type="presParOf" srcId="{EC804324-5F9A-4A30-97D0-A1E4E674A70E}" destId="{EE9ED6F0-20F0-4894-9554-D22A01CF350D}" srcOrd="1" destOrd="0" presId="urn:microsoft.com/office/officeart/2005/8/layout/process2"/>
    <dgm:cxn modelId="{A821F9A9-783C-4E2C-81A0-4A41A4F2356E}" type="presParOf" srcId="{EE9ED6F0-20F0-4894-9554-D22A01CF350D}" destId="{693B4155-F4B4-4219-9933-460C8240E1CC}" srcOrd="0" destOrd="0" presId="urn:microsoft.com/office/officeart/2005/8/layout/process2"/>
    <dgm:cxn modelId="{9128BFD3-3278-46FC-81B6-185427A22F01}" type="presParOf" srcId="{EC804324-5F9A-4A30-97D0-A1E4E674A70E}" destId="{D42E4162-A347-4376-B931-862C4293C353}" srcOrd="2" destOrd="0" presId="urn:microsoft.com/office/officeart/2005/8/layout/process2"/>
    <dgm:cxn modelId="{07A84DEA-4A45-4412-94B3-4D2C506E55E0}" type="presParOf" srcId="{EC804324-5F9A-4A30-97D0-A1E4E674A70E}" destId="{615E2FBB-1BA1-4611-9EA7-28808851307E}" srcOrd="3" destOrd="0" presId="urn:microsoft.com/office/officeart/2005/8/layout/process2"/>
    <dgm:cxn modelId="{5FB3456D-D76A-4F3D-ABAC-DC5FDCB400EA}" type="presParOf" srcId="{615E2FBB-1BA1-4611-9EA7-28808851307E}" destId="{EA3D4B51-5874-4878-A073-C953EE6F7E1E}" srcOrd="0" destOrd="0" presId="urn:microsoft.com/office/officeart/2005/8/layout/process2"/>
    <dgm:cxn modelId="{40DB90B3-948A-4E9C-B7C9-B4C6D1BA08E5}" type="presParOf" srcId="{EC804324-5F9A-4A30-97D0-A1E4E674A70E}" destId="{277B9CF7-F656-42EF-81E7-268CB0F9B5FF}" srcOrd="4" destOrd="0" presId="urn:microsoft.com/office/officeart/2005/8/layout/process2"/>
    <dgm:cxn modelId="{0333A0C6-E072-4F5D-98BD-FDCEAB2872DF}" type="presParOf" srcId="{EC804324-5F9A-4A30-97D0-A1E4E674A70E}" destId="{D1D318F4-4827-44A6-AC53-79E9ABE20921}" srcOrd="5" destOrd="0" presId="urn:microsoft.com/office/officeart/2005/8/layout/process2"/>
    <dgm:cxn modelId="{B2669F17-0D3B-4D56-A506-245A544B5214}" type="presParOf" srcId="{D1D318F4-4827-44A6-AC53-79E9ABE20921}" destId="{0EF825D5-E96B-40FD-887B-B6219386D735}" srcOrd="0" destOrd="0" presId="urn:microsoft.com/office/officeart/2005/8/layout/process2"/>
    <dgm:cxn modelId="{3EF91857-F180-4FEC-BB6B-5D94C1F95F2B}" type="presParOf" srcId="{EC804324-5F9A-4A30-97D0-A1E4E674A70E}" destId="{96D36934-93B9-479F-86D7-1BBC7FBF8D2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525" y="610989"/>
            <a:ext cx="1790064" cy="427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213" y="1045426"/>
            <a:ext cx="5046273" cy="1009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94750" y="-740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68740" y="657225"/>
            <a:ext cx="3004185" cy="1983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3200" spc="45" dirty="0">
                <a:solidFill>
                  <a:srgbClr val="FFFFFF"/>
                </a:solidFill>
              </a:rPr>
              <a:t> </a:t>
            </a:r>
            <a:r>
              <a:rPr sz="3200" spc="50" dirty="0">
                <a:solidFill>
                  <a:srgbClr val="FFFFFF"/>
                </a:solidFill>
              </a:rPr>
              <a:t> </a:t>
            </a:r>
            <a:r>
              <a:rPr lang="en-US" sz="3200" spc="50" dirty="0">
                <a:solidFill>
                  <a:srgbClr val="FFFFFF"/>
                </a:solidFill>
              </a:rPr>
              <a:t>Live </a:t>
            </a:r>
            <a:r>
              <a:rPr sz="3200" spc="10" dirty="0">
                <a:solidFill>
                  <a:srgbClr val="FFFFFF"/>
                </a:solidFill>
              </a:rPr>
              <a:t>Safety</a:t>
            </a:r>
            <a:r>
              <a:rPr lang="en-IN" sz="3200" spc="10" dirty="0">
                <a:solidFill>
                  <a:srgbClr val="FFFFFF"/>
                </a:solidFill>
              </a:rPr>
              <a:t> </a:t>
            </a:r>
            <a:r>
              <a:rPr sz="3200" spc="5" dirty="0">
                <a:solidFill>
                  <a:srgbClr val="FFFFFF"/>
                </a:solidFill>
              </a:rPr>
              <a:t>Helmet </a:t>
            </a:r>
            <a:r>
              <a:rPr sz="3200" spc="10" dirty="0">
                <a:solidFill>
                  <a:srgbClr val="FFFFFF"/>
                </a:solidFill>
              </a:rPr>
              <a:t> </a:t>
            </a:r>
            <a:r>
              <a:rPr sz="3200" spc="5" dirty="0">
                <a:solidFill>
                  <a:srgbClr val="FFFFFF"/>
                </a:solidFill>
              </a:rPr>
              <a:t>Detection </a:t>
            </a:r>
            <a:r>
              <a:rPr sz="3200" spc="20" dirty="0">
                <a:solidFill>
                  <a:srgbClr val="FFFFFF"/>
                </a:solidFill>
              </a:rPr>
              <a:t>Using </a:t>
            </a:r>
            <a:r>
              <a:rPr sz="3200" spc="-690" dirty="0">
                <a:solidFill>
                  <a:srgbClr val="FFFFFF"/>
                </a:solidFill>
              </a:rPr>
              <a:t> </a:t>
            </a:r>
            <a:r>
              <a:rPr sz="3200" spc="10" dirty="0">
                <a:solidFill>
                  <a:srgbClr val="FFFFFF"/>
                </a:solidFill>
              </a:rPr>
              <a:t>Python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E891F6-3129-A8CB-21CD-CEF2FDA4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494751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C71527-0636-628C-4307-0E6B12726437}"/>
              </a:ext>
            </a:extLst>
          </p:cNvPr>
          <p:cNvSpPr txBox="1"/>
          <p:nvPr/>
        </p:nvSpPr>
        <p:spPr>
          <a:xfrm>
            <a:off x="336550" y="200025"/>
            <a:ext cx="5002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 Black" panose="020B0A04020102020204" pitchFamily="34" charset="0"/>
              </a:rPr>
              <a:t>Dataset of with helmet and without helmet</a:t>
            </a:r>
            <a:endParaRPr lang="en-IN" sz="1600" dirty="0"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095B918-7A2D-0CAF-E8CC-9EA326DBDD3A}"/>
              </a:ext>
            </a:extLst>
          </p:cNvPr>
          <p:cNvSpPr txBox="1"/>
          <p:nvPr/>
        </p:nvSpPr>
        <p:spPr>
          <a:xfrm>
            <a:off x="5289550" y="3062090"/>
            <a:ext cx="68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PAGE- 9</a:t>
            </a:r>
            <a:endParaRPr lang="en-IN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8" y="881204"/>
            <a:ext cx="2168352" cy="1376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889115"/>
            <a:ext cx="23856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426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996FE9B-F3DD-5E0E-9413-742AD18A3B5A}"/>
              </a:ext>
            </a:extLst>
          </p:cNvPr>
          <p:cNvSpPr txBox="1"/>
          <p:nvPr/>
        </p:nvSpPr>
        <p:spPr>
          <a:xfrm>
            <a:off x="5251450" y="3067762"/>
            <a:ext cx="6858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PAGE- 10</a:t>
            </a:r>
            <a:endParaRPr lang="en-IN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336550" y="47625"/>
            <a:ext cx="20574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i="1" dirty="0"/>
              <a:t>Helmet Detection after the Code Run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389210" y="379508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u="sng" dirty="0"/>
              <a:t>No Helmet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454AA6-981A-3352-C246-4C7E49789818}"/>
              </a:ext>
            </a:extLst>
          </p:cNvPr>
          <p:cNvSpPr txBox="1"/>
          <p:nvPr/>
        </p:nvSpPr>
        <p:spPr>
          <a:xfrm>
            <a:off x="2457206" y="4762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OUTPUT</a:t>
            </a:r>
            <a:endParaRPr lang="en-IN" sz="1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55" y="705370"/>
            <a:ext cx="2528895" cy="203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415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D59BB1A-1F33-084C-FE07-53B5FA62F1AF}"/>
              </a:ext>
            </a:extLst>
          </p:cNvPr>
          <p:cNvSpPr txBox="1"/>
          <p:nvPr/>
        </p:nvSpPr>
        <p:spPr>
          <a:xfrm>
            <a:off x="5240867" y="3080206"/>
            <a:ext cx="6138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PAGE- 11</a:t>
            </a:r>
            <a:endParaRPr lang="en-IN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2393950" y="79824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u="sng" dirty="0"/>
              <a:t>With Helmet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50" y="498623"/>
            <a:ext cx="3119796" cy="241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ing 2024-05-28 11272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3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49" y="581025"/>
            <a:ext cx="2997200" cy="2385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1226" y="67951"/>
            <a:ext cx="16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VIDEO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8545D1-2A3C-9252-837A-4EB506030BDD}"/>
              </a:ext>
            </a:extLst>
          </p:cNvPr>
          <p:cNvSpPr txBox="1"/>
          <p:nvPr/>
        </p:nvSpPr>
        <p:spPr>
          <a:xfrm>
            <a:off x="5234769" y="3043033"/>
            <a:ext cx="609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PAGE- 12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70908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0" y="504825"/>
            <a:ext cx="3465425" cy="20005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Safety Helmet Detection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50" y="1266825"/>
            <a:ext cx="5046273" cy="1384995"/>
          </a:xfrm>
        </p:spPr>
        <p:txBody>
          <a:bodyPr/>
          <a:lstStyle/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Enhanced Workplace Safety: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Ensures compliance with regulations. Reduces head injuries and fatalities.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 Safety Awareness: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Raises awareness among workers. Encourages safety culture.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Efficient Safety Enforcement: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Enables real-time monitoring. Reduces manual supervision.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Accident Prevention: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Identifies and corrects unsafe </a:t>
            </a:r>
            <a:r>
              <a:rPr lang="en-IN" sz="1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Creates a safer work environment.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Savings:</a:t>
            </a:r>
            <a:r>
              <a:rPr lang="en-IN" sz="1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Reduces costs associated with accidents. Improves efficiency and productivity.</a:t>
            </a:r>
            <a:endParaRPr lang="en-IN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C40DB44-F381-854E-ACE2-3BE52A0C53C4}"/>
              </a:ext>
            </a:extLst>
          </p:cNvPr>
          <p:cNvSpPr txBox="1"/>
          <p:nvPr/>
        </p:nvSpPr>
        <p:spPr>
          <a:xfrm>
            <a:off x="5271163" y="2998321"/>
            <a:ext cx="609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PAGE- 13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22409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0" y="504825"/>
            <a:ext cx="3084425" cy="215444"/>
          </a:xfrm>
        </p:spPr>
        <p:txBody>
          <a:bodyPr/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Safety Helmet Detection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425" y="1343025"/>
            <a:ext cx="5046273" cy="1184940"/>
          </a:xfrm>
        </p:spPr>
        <p:txBody>
          <a:bodyPr/>
          <a:lstStyle/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Variation in Lighting Conditions: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Affects visibility.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Occlusion of Faces: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Obstructs view of faces.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Helmet Design and </a:t>
            </a:r>
            <a:r>
              <a:rPr lang="en-IN" sz="11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Variations: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Challenges detection.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Processing Requirements: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Demands efficient algorithms.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Adaptation to Dynamic Environments: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Needs to adjust to changes.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1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 Positives and False Negatives:</a:t>
            </a:r>
            <a:r>
              <a:rPr lang="en-IN" sz="1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Minimizing incorrect detections.</a:t>
            </a:r>
          </a:p>
          <a:p>
            <a:endParaRPr lang="en-I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D82E305-90C3-BDCC-80F8-3DA220C6C34E}"/>
              </a:ext>
            </a:extLst>
          </p:cNvPr>
          <p:cNvSpPr txBox="1"/>
          <p:nvPr/>
        </p:nvSpPr>
        <p:spPr>
          <a:xfrm>
            <a:off x="5224534" y="3042999"/>
            <a:ext cx="6096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PAGE- 14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40929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750" y="200025"/>
            <a:ext cx="48006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400" b="1" i="1" u="sng" dirty="0"/>
              <a:t>Future Scope :</a:t>
            </a:r>
            <a:endParaRPr lang="en-US" sz="900" b="1" i="1" dirty="0"/>
          </a:p>
          <a:p>
            <a:r>
              <a:rPr lang="en-US" sz="900" b="1" dirty="0"/>
              <a:t>1. Industrial Safety: </a:t>
            </a:r>
            <a:r>
              <a:rPr lang="en-US" sz="900" dirty="0"/>
              <a:t>Integration of safety helmet detection into industrial environments to ensure compliance with safety regulations and reduce workplace accidents through automated monitoring systems.</a:t>
            </a:r>
          </a:p>
          <a:p>
            <a:endParaRPr lang="en-US" sz="900" dirty="0"/>
          </a:p>
          <a:p>
            <a:r>
              <a:rPr lang="en-US" sz="900" b="1" dirty="0"/>
              <a:t>2. Construction Sites: </a:t>
            </a:r>
            <a:r>
              <a:rPr lang="en-US" sz="900" dirty="0"/>
              <a:t>Utilizing safety helmet detection in construction sites to enhance safety measures by automatically identifying workers without helmets and alerting supervisors.</a:t>
            </a:r>
          </a:p>
          <a:p>
            <a:endParaRPr lang="en-US" sz="900" dirty="0"/>
          </a:p>
          <a:p>
            <a:r>
              <a:rPr lang="en-US" sz="900" b="1" dirty="0"/>
              <a:t>3. Smart Surveillance Systems: </a:t>
            </a:r>
            <a:r>
              <a:rPr lang="en-US" sz="900" dirty="0"/>
              <a:t>Enhancing security measures in public places, industrial facilities, and construction sites by integrating safety helmet detection into smart surveillance systems for quick identification of safety violations.</a:t>
            </a:r>
          </a:p>
          <a:p>
            <a:endParaRPr lang="en-US" sz="900" dirty="0"/>
          </a:p>
          <a:p>
            <a:r>
              <a:rPr lang="en-US" sz="900" b="1" dirty="0"/>
              <a:t>4. Machine Learning Advancements: </a:t>
            </a:r>
            <a:r>
              <a:rPr lang="en-US" sz="900" dirty="0"/>
              <a:t>Leveraging advancements in machine learning, particularly deep learning, to improve the accuracy and efficiency of safety helmet detection algorithms under various conditions and orientations.</a:t>
            </a:r>
          </a:p>
          <a:p>
            <a:endParaRPr lang="en-US" sz="900" dirty="0"/>
          </a:p>
          <a:p>
            <a:r>
              <a:rPr lang="en-US" sz="900" b="1" dirty="0"/>
              <a:t>5. IoT Integration: </a:t>
            </a:r>
            <a:r>
              <a:rPr lang="en-US" sz="900" dirty="0"/>
              <a:t>Integrating safety helmet detection with Internet of Things (IoT) devices for real-time monitoring of helmet usage, compliance rates, and detection of impacts or accidents, facilitating proactive safety measures.</a:t>
            </a:r>
            <a:br>
              <a:rPr lang="en-US" sz="900" dirty="0"/>
            </a:br>
            <a:endParaRPr lang="en-IN" sz="9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C8158FA-FE13-664E-8C47-395709F4F00D}"/>
              </a:ext>
            </a:extLst>
          </p:cNvPr>
          <p:cNvSpPr txBox="1"/>
          <p:nvPr/>
        </p:nvSpPr>
        <p:spPr>
          <a:xfrm>
            <a:off x="5274007" y="3043670"/>
            <a:ext cx="5715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PAGE- 15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78493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08150" y="276225"/>
            <a:ext cx="2165985" cy="5149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420" dirty="0"/>
              <a:t>C</a:t>
            </a:r>
            <a:r>
              <a:rPr sz="3200" spc="-15" dirty="0"/>
              <a:t>o</a:t>
            </a:r>
            <a:r>
              <a:rPr sz="3200" spc="30" dirty="0"/>
              <a:t>n</a:t>
            </a:r>
            <a:r>
              <a:rPr sz="3200" spc="85" dirty="0"/>
              <a:t>c</a:t>
            </a:r>
            <a:r>
              <a:rPr sz="3200" spc="15" dirty="0"/>
              <a:t>l</a:t>
            </a:r>
            <a:r>
              <a:rPr sz="3200" spc="25" dirty="0"/>
              <a:t>u</a:t>
            </a:r>
            <a:r>
              <a:rPr sz="3200" spc="5" dirty="0"/>
              <a:t>s</a:t>
            </a:r>
            <a:r>
              <a:rPr sz="3200" spc="-5" dirty="0"/>
              <a:t>i</a:t>
            </a:r>
            <a:r>
              <a:rPr sz="3200" spc="-10" dirty="0"/>
              <a:t>o</a:t>
            </a:r>
            <a:r>
              <a:rPr sz="3200" spc="35" dirty="0"/>
              <a:t>n</a:t>
            </a:r>
            <a:endParaRPr sz="3200" dirty="0"/>
          </a:p>
        </p:txBody>
      </p:sp>
      <p:sp>
        <p:nvSpPr>
          <p:cNvPr id="8" name="object 8"/>
          <p:cNvSpPr txBox="1"/>
          <p:nvPr/>
        </p:nvSpPr>
        <p:spPr>
          <a:xfrm>
            <a:off x="793750" y="1038225"/>
            <a:ext cx="4038600" cy="101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0"/>
              </a:spcBef>
            </a:pPr>
            <a:r>
              <a:rPr sz="800" spc="-35" dirty="0">
                <a:latin typeface="Verdana"/>
                <a:cs typeface="Verdana"/>
              </a:rPr>
              <a:t>In </a:t>
            </a:r>
            <a:r>
              <a:rPr sz="800" spc="-5" dirty="0">
                <a:latin typeface="Verdana"/>
                <a:cs typeface="Verdana"/>
              </a:rPr>
              <a:t>conclusion, </a:t>
            </a:r>
            <a:r>
              <a:rPr lang="en-US" sz="800" spc="-5" dirty="0">
                <a:latin typeface="Verdana"/>
                <a:cs typeface="Verdana"/>
              </a:rPr>
              <a:t>this project has successfully realized the development and implementation of a Live safety helmet detection system, contributing to the broader goal of improving construction site safety. The automated monitoring system, empowered by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I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en-US" sz="800" dirty="0">
                <a:latin typeface="Vardana"/>
                <a:cs typeface="Times New Roman" panose="02020603050405020304" pitchFamily="18" charset="0"/>
              </a:rPr>
              <a:t>, </a:t>
            </a:r>
            <a:r>
              <a:rPr lang="en-US" sz="8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Python, Keras, Tenserflow, OpenCV</a:t>
            </a:r>
            <a:r>
              <a:rPr lang="en-US" sz="800" spc="-5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, </a:t>
            </a:r>
            <a:r>
              <a:rPr lang="en-US" sz="800" spc="-5" dirty="0">
                <a:latin typeface="Verdana"/>
                <a:cs typeface="Verdana"/>
              </a:rPr>
              <a:t>stands as a testament to the intersection of technology and safety. By leveraging these tools, we have created a reliable solution that has the potential to mitigate risks and enhance the well-being of construction site workers.</a:t>
            </a:r>
            <a:endParaRPr sz="800" dirty="0">
              <a:latin typeface="Verdana"/>
              <a:cs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73FA15-CF7E-28D9-2EB9-4AF841595417}"/>
              </a:ext>
            </a:extLst>
          </p:cNvPr>
          <p:cNvSpPr txBox="1"/>
          <p:nvPr/>
        </p:nvSpPr>
        <p:spPr>
          <a:xfrm>
            <a:off x="5213350" y="3080206"/>
            <a:ext cx="7778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PAGE- 16</a:t>
            </a:r>
            <a:endParaRPr lang="en-IN" sz="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150" y="200025"/>
            <a:ext cx="1790064" cy="184666"/>
          </a:xfrm>
        </p:spPr>
        <p:txBody>
          <a:bodyPr/>
          <a:lstStyle/>
          <a:p>
            <a:pPr algn="ctr"/>
            <a:r>
              <a:rPr lang="en-IN" sz="1200" spc="10" dirty="0"/>
              <a:t> 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50" y="581025"/>
            <a:ext cx="5046273" cy="2708434"/>
          </a:xfrm>
        </p:spPr>
        <p:txBody>
          <a:bodyPr/>
          <a:lstStyle/>
          <a:p>
            <a:pPr marL="285750" indent="-285750">
              <a:buFont typeface="+mj-lt"/>
              <a:buAutoNum type="romanLcPeriod"/>
            </a:pPr>
            <a:r>
              <a:rPr lang="en-IN" sz="800" dirty="0"/>
              <a:t>Zhang, </a:t>
            </a:r>
            <a:r>
              <a:rPr lang="en-IN" sz="800" dirty="0" err="1"/>
              <a:t>Jiaxiang</a:t>
            </a:r>
            <a:r>
              <a:rPr lang="en-IN" sz="800" dirty="0"/>
              <a:t>, et al. "Safety Helmet Detection in Construction Sites." 2018 International Conference on Computer Vision Workshop (ICCVW). IEEE, 2018.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Farooq, Muhammad, and </a:t>
            </a:r>
            <a:r>
              <a:rPr lang="en-IN" sz="800" dirty="0" err="1"/>
              <a:t>Mamoona</a:t>
            </a:r>
            <a:r>
              <a:rPr lang="en-IN" sz="800" dirty="0"/>
              <a:t> </a:t>
            </a:r>
            <a:r>
              <a:rPr lang="en-IN" sz="800" dirty="0" err="1"/>
              <a:t>Humayun</a:t>
            </a:r>
            <a:r>
              <a:rPr lang="en-IN" sz="800" dirty="0"/>
              <a:t>. "Safety Helmet Detection Using Convolutional Neural Networks." International Journal of Computer Science and Network Security 19.2 (2019): 105-110.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Chen, </a:t>
            </a:r>
            <a:r>
              <a:rPr lang="en-IN" sz="800" dirty="0" err="1"/>
              <a:t>Xiongyu</a:t>
            </a:r>
            <a:r>
              <a:rPr lang="en-IN" sz="800" dirty="0"/>
              <a:t>, et al. "Real-time Helmet Detection and Head Orientation Estimation." 2018 13th IEEE Conference on Industrial Electronics and Applications (ICIEA). IEEE, 2018.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Wei, </a:t>
            </a:r>
            <a:r>
              <a:rPr lang="en-IN" sz="800" dirty="0" err="1"/>
              <a:t>Shuhang</a:t>
            </a:r>
            <a:r>
              <a:rPr lang="en-IN" sz="800" dirty="0"/>
              <a:t>, et al. "Research on Helmet Detection Technology in Coal Mines Based on Machine Vision." 2019 IEEE 5th International Conference on Computer and Communications (ICCC). IEEE, 2019.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Zeng, </a:t>
            </a:r>
            <a:r>
              <a:rPr lang="en-IN" sz="800" dirty="0" err="1"/>
              <a:t>Wenping</a:t>
            </a:r>
            <a:r>
              <a:rPr lang="en-IN" sz="800" dirty="0"/>
              <a:t>, et al. "Study on the Application of Computer Vision Technology in the Safety Helmet Detection of Construction Workers." 2019 2nd International Conference on Electrical Engineering and Green Energy (CEEGE). IEEE, 2019.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Chen, Chen, et al. "Helmet Detection in Construction Sites Based on Improved YOLOv3." 2019 IEEE 8th Joint International Information Technology and Artificial Intelligence Conference (ITAIC). IEEE, 2019.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Zhang, Qi, et al. "A Safety Helmet Detection Method Based on Faster R-CNN." 2020 IEEE 5th International Conference on Signal and Image Processing (ICSIP). IEEE, 2020.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Liu, </a:t>
            </a:r>
            <a:r>
              <a:rPr lang="en-IN" sz="800" dirty="0" err="1"/>
              <a:t>Pengfei</a:t>
            </a:r>
            <a:r>
              <a:rPr lang="en-IN" sz="800" dirty="0"/>
              <a:t>, et al. "Research on Safety Helmet Detection Algorithm Based on YOLOv3 Model." 2020 IEEE 6th International Conference on Computer and Communications (ICCC). IEEE, 2020.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Wang, Lei, et al. "Safety Helmet Detection Based on Improved YOLOv3 Algorithm." 2020 International Conference on Cyber Security Intelligence and Analytics (CSIA). IEEE, 2020.</a:t>
            </a:r>
          </a:p>
          <a:p>
            <a:pPr marL="285750" indent="-285750">
              <a:buFont typeface="+mj-lt"/>
              <a:buAutoNum type="romanLcPeriod"/>
            </a:pPr>
            <a:r>
              <a:rPr lang="en-IN" sz="800" dirty="0"/>
              <a:t>Yang, </a:t>
            </a:r>
            <a:r>
              <a:rPr lang="en-IN" sz="800" dirty="0" err="1"/>
              <a:t>Yaxing</a:t>
            </a:r>
            <a:r>
              <a:rPr lang="en-IN" sz="800" dirty="0"/>
              <a:t>, et al. "Safety Helmet Detection Based on Faster R-CNN and Single Shot </a:t>
            </a:r>
            <a:r>
              <a:rPr lang="en-IN" sz="800" dirty="0" err="1"/>
              <a:t>MultiBox</a:t>
            </a:r>
            <a:r>
              <a:rPr lang="en-IN" sz="800" dirty="0"/>
              <a:t> Detector." 2021 International Conference on Artificial Intelligence in Information and Communication (ICAIIC). IEEE, 2021.</a:t>
            </a:r>
          </a:p>
          <a:p>
            <a:pPr marL="285750" indent="-285750">
              <a:buFont typeface="+mj-lt"/>
              <a:buAutoNum type="romanLcPeriod"/>
            </a:pP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20731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08150" y="1114425"/>
            <a:ext cx="22948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25" dirty="0"/>
              <a:t>T</a:t>
            </a:r>
            <a:r>
              <a:rPr sz="4750" spc="-25" dirty="0"/>
              <a:t>hanks!</a:t>
            </a:r>
            <a:endParaRPr sz="4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3145C1-5F41-3129-A1B5-732CA8D9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885825"/>
            <a:ext cx="4151225" cy="80021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AMIT MANDAL                                       10200321068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PRONAY CHANDRA  MRIDHA          10200321055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PAPAI SARKAR                                      10200321070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SUBHADEEP SAHA                               10200320036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1CB4908-F3A8-D738-82DF-53174BE12C92}"/>
              </a:ext>
            </a:extLst>
          </p:cNvPr>
          <p:cNvSpPr txBox="1"/>
          <p:nvPr/>
        </p:nvSpPr>
        <p:spPr>
          <a:xfrm>
            <a:off x="5137150" y="2926318"/>
            <a:ext cx="609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PAGE- 1</a:t>
            </a:r>
            <a:endParaRPr lang="en-IN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96F5F1B-677E-43F9-A79B-AC04888AD616}"/>
              </a:ext>
            </a:extLst>
          </p:cNvPr>
          <p:cNvSpPr txBox="1"/>
          <p:nvPr/>
        </p:nvSpPr>
        <p:spPr>
          <a:xfrm>
            <a:off x="260350" y="2926318"/>
            <a:ext cx="390207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  <a:latin typeface="Arial Black" panose="020B0A04020102020204" pitchFamily="34" charset="0"/>
              </a:rPr>
              <a:t>UNDER THE GUIDANCE OF DR. BANDANA BARMAN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200ABEE-D8C5-07E0-B484-8C5BE90C374D}"/>
              </a:ext>
            </a:extLst>
          </p:cNvPr>
          <p:cNvSpPr txBox="1"/>
          <p:nvPr/>
        </p:nvSpPr>
        <p:spPr>
          <a:xfrm>
            <a:off x="1860550" y="123131"/>
            <a:ext cx="15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72964" y="2934012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 smtClean="0">
                <a:solidFill>
                  <a:schemeClr val="bg1"/>
                </a:solidFill>
              </a:rPr>
              <a:t>DATE:-29.05.2024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8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2150" y="352425"/>
            <a:ext cx="1837052" cy="2679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1600" spc="-5" dirty="0">
                <a:solidFill>
                  <a:srgbClr val="FFFFFF"/>
                </a:solidFill>
              </a:rPr>
              <a:t>Aim Of The Project</a:t>
            </a:r>
            <a:endParaRPr sz="160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2" y="8"/>
            <a:ext cx="2922614" cy="32879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5F8852D-1EE5-04C4-26B0-9C6EF3322196}"/>
              </a:ext>
            </a:extLst>
          </p:cNvPr>
          <p:cNvSpPr txBox="1"/>
          <p:nvPr/>
        </p:nvSpPr>
        <p:spPr>
          <a:xfrm>
            <a:off x="3155950" y="809625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 of the project is to enhance construction site safety through the implementation of a robust Live Safety Helmet Detection system using CNN, Python, Keras, Tenserflow, OpenCV . The overarching goal is to leverage computer vision technology to automate the monitoring of safety helmet usage among construction site personnel.</a:t>
            </a:r>
            <a:endParaRPr lang="en-IN" sz="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27382C-BB53-9311-D547-E86D706DF1BC}"/>
              </a:ext>
            </a:extLst>
          </p:cNvPr>
          <p:cNvSpPr txBox="1"/>
          <p:nvPr/>
        </p:nvSpPr>
        <p:spPr>
          <a:xfrm>
            <a:off x="5289550" y="3065091"/>
            <a:ext cx="533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PAGE- 2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" y="123825"/>
            <a:ext cx="1816735" cy="23852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IN" sz="1450" spc="5" dirty="0">
                <a:solidFill>
                  <a:srgbClr val="FFFFFF"/>
                </a:solidFill>
              </a:rPr>
              <a:t>CONTENT</a:t>
            </a:r>
            <a:endParaRPr sz="145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71C22B4-D12A-953D-1DBB-559409C08106}"/>
              </a:ext>
            </a:extLst>
          </p:cNvPr>
          <p:cNvSpPr txBox="1"/>
          <p:nvPr/>
        </p:nvSpPr>
        <p:spPr>
          <a:xfrm>
            <a:off x="260350" y="581025"/>
            <a:ext cx="26670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SIMULATION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IN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C8F9EDA-525D-439A-8DBC-592D059C3DF8}"/>
              </a:ext>
            </a:extLst>
          </p:cNvPr>
          <p:cNvSpPr txBox="1"/>
          <p:nvPr/>
        </p:nvSpPr>
        <p:spPr>
          <a:xfrm>
            <a:off x="5213350" y="3019425"/>
            <a:ext cx="549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PAGE- 3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6550" y="200025"/>
            <a:ext cx="2031364" cy="2372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IN" sz="1450" spc="-110" dirty="0"/>
              <a:t>INTRODUCTION</a:t>
            </a:r>
            <a:endParaRPr sz="1450" dirty="0"/>
          </a:p>
        </p:txBody>
      </p:sp>
      <p:sp>
        <p:nvSpPr>
          <p:cNvPr id="10" name="object 10"/>
          <p:cNvSpPr txBox="1"/>
          <p:nvPr/>
        </p:nvSpPr>
        <p:spPr>
          <a:xfrm>
            <a:off x="390054" y="581025"/>
            <a:ext cx="2156295" cy="2351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/>
            <a:r>
              <a:rPr lang="en-US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industry, inherently fraught with hazards, necessitates stringent safety measures. Among these, the use of safety helmets stands as a foundational practice to safeguard workers from head injuries. This project delves into the realm of automated safety helmet detection on construction sites, utilizing a synergy of Python programming, Tensorflow, OpenCV, CNN, and the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Keras</a:t>
            </a:r>
            <a:r>
              <a:rPr lang="en-US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a dynamic and versatile language, is employed both for coding purposes (Python 3.11) and for model training (Python 3.11). The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IDE</a:t>
            </a:r>
            <a:r>
              <a:rPr lang="en-US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chosen for its simplicity and suitability for educational contexts, provides an accessible environment for coding, ensuring that the project remains pedagogically valuable.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renowned for its real-time object detection capabilities, becomes the fulcrum of our live safety helmet detection system.</a:t>
            </a:r>
          </a:p>
          <a:p>
            <a:pPr algn="just"/>
            <a:r>
              <a:rPr lang="en-US" sz="800" dirty="0"/>
              <a:t/>
            </a:r>
            <a:br>
              <a:rPr lang="en-US" sz="800" dirty="0"/>
            </a:br>
            <a:endParaRPr lang="en-US" sz="800" dirty="0">
              <a:latin typeface="Verdana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3E8B591-817C-6815-F5AD-0A16F01B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82" y="0"/>
            <a:ext cx="2935918" cy="3296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F042316-364C-A126-6DF0-CD78478CA2C8}"/>
              </a:ext>
            </a:extLst>
          </p:cNvPr>
          <p:cNvSpPr txBox="1"/>
          <p:nvPr/>
        </p:nvSpPr>
        <p:spPr>
          <a:xfrm>
            <a:off x="5322841" y="3080206"/>
            <a:ext cx="5318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PAGE- 4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50" y="1419225"/>
            <a:ext cx="5046273" cy="923330"/>
          </a:xfrm>
        </p:spPr>
        <p:txBody>
          <a:bodyPr/>
          <a:lstStyle/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latin typeface="Arial" panose="020B0604020202020204" pitchFamily="34" charset="0"/>
                <a:ea typeface="Times New Roman" panose="02020603050405020304" pitchFamily="18" charset="0"/>
              </a:rPr>
              <a:t>Paramount for protecting employees from accidents, injuries, and occupational hazards.</a:t>
            </a:r>
            <a:endParaRPr lang="en-IN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latin typeface="Arial" panose="020B0604020202020204" pitchFamily="34" charset="0"/>
                <a:ea typeface="Times New Roman" panose="02020603050405020304" pitchFamily="18" charset="0"/>
              </a:rPr>
              <a:t>Head injuries can be severe and even fatal, emphasizing helmet importance.</a:t>
            </a:r>
            <a:endParaRPr lang="en-IN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050" dirty="0">
                <a:latin typeface="Arial" panose="020B0604020202020204" pitchFamily="34" charset="0"/>
                <a:ea typeface="Times New Roman" panose="02020603050405020304" pitchFamily="18" charset="0"/>
              </a:rPr>
              <a:t>Compliance with safety protocols enhances productivity and reduces liabilities.</a:t>
            </a:r>
            <a:endParaRPr lang="en-IN" sz="10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3750" y="504825"/>
            <a:ext cx="3694025" cy="215444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safety helmets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workplaces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2EDF1E9-D013-0677-F894-DDDC77C2A95C}"/>
              </a:ext>
            </a:extLst>
          </p:cNvPr>
          <p:cNvSpPr txBox="1"/>
          <p:nvPr/>
        </p:nvSpPr>
        <p:spPr>
          <a:xfrm>
            <a:off x="5289550" y="3041511"/>
            <a:ext cx="5334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PAGE- 5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57627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350" y="200025"/>
            <a:ext cx="2895600" cy="2635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600" spc="25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Simulation Tools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2350" y="1056638"/>
            <a:ext cx="4038600" cy="97334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marR="5080" indent="-171450" algn="just">
              <a:lnSpc>
                <a:spcPct val="100000"/>
              </a:lnSpc>
              <a:spcBef>
                <a:spcPts val="9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Version 3.11 has used here</a:t>
            </a:r>
          </a:p>
          <a:p>
            <a:pPr marL="184150" marR="5080" indent="-171450" algn="just">
              <a:lnSpc>
                <a:spcPct val="100000"/>
              </a:lnSpc>
              <a:spcBef>
                <a:spcPts val="9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 CODE  IDE </a:t>
            </a:r>
          </a:p>
          <a:p>
            <a:pPr marL="184150" marR="5080" indent="-171450" algn="just">
              <a:lnSpc>
                <a:spcPct val="100000"/>
              </a:lnSpc>
              <a:spcBef>
                <a:spcPts val="9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Like Keras , Tenserflow,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Open CV has used here</a:t>
            </a:r>
          </a:p>
          <a:p>
            <a:pPr marL="184150" marR="5080" indent="-171450" algn="just">
              <a:lnSpc>
                <a:spcPct val="100000"/>
              </a:lnSpc>
              <a:spcBef>
                <a:spcPts val="9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Webcam (External)</a:t>
            </a:r>
            <a:endParaRPr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63D675D-713D-7DE8-AE3D-19CCD11DC500}"/>
              </a:ext>
            </a:extLst>
          </p:cNvPr>
          <p:cNvSpPr txBox="1"/>
          <p:nvPr/>
        </p:nvSpPr>
        <p:spPr>
          <a:xfrm>
            <a:off x="5289550" y="3080206"/>
            <a:ext cx="930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PAGE- 6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6750" y="30559"/>
            <a:ext cx="205168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1400" u="sng" spc="25" dirty="0"/>
              <a:t>Flowchart</a:t>
            </a:r>
            <a:endParaRPr sz="1400" u="sng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="" xmlns:a16="http://schemas.microsoft.com/office/drawing/2014/main" id="{1B448F92-4DB7-5EFF-73A6-0A680CF3F1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252294"/>
              </p:ext>
            </p:extLst>
          </p:nvPr>
        </p:nvGraphicFramePr>
        <p:xfrm>
          <a:off x="55014" y="428625"/>
          <a:ext cx="12954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E4348C0-3F65-D0D5-1E98-AC55DAE078AD}"/>
              </a:ext>
            </a:extLst>
          </p:cNvPr>
          <p:cNvGrpSpPr/>
          <p:nvPr/>
        </p:nvGrpSpPr>
        <p:grpSpPr>
          <a:xfrm>
            <a:off x="637315" y="1884299"/>
            <a:ext cx="130797" cy="108997"/>
            <a:chOff x="620401" y="1181593"/>
            <a:chExt cx="130797" cy="108997"/>
          </a:xfrm>
        </p:grpSpPr>
        <p:sp>
          <p:nvSpPr>
            <p:cNvPr id="13" name="Arrow: Right 12">
              <a:extLst>
                <a:ext uri="{FF2B5EF4-FFF2-40B4-BE49-F238E27FC236}">
                  <a16:creationId xmlns="" xmlns:a16="http://schemas.microsoft.com/office/drawing/2014/main" id="{234867F1-44C9-ADF3-608F-DB69A5085EAD}"/>
                </a:ext>
              </a:extLst>
            </p:cNvPr>
            <p:cNvSpPr/>
            <p:nvPr/>
          </p:nvSpPr>
          <p:spPr>
            <a:xfrm rot="5400000">
              <a:off x="631301" y="1170693"/>
              <a:ext cx="108997" cy="13079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Right 4">
              <a:extLst>
                <a:ext uri="{FF2B5EF4-FFF2-40B4-BE49-F238E27FC236}">
                  <a16:creationId xmlns="" xmlns:a16="http://schemas.microsoft.com/office/drawing/2014/main" id="{51A31595-6010-7E9C-5D7B-392A75372174}"/>
                </a:ext>
              </a:extLst>
            </p:cNvPr>
            <p:cNvSpPr txBox="1"/>
            <p:nvPr/>
          </p:nvSpPr>
          <p:spPr>
            <a:xfrm>
              <a:off x="646561" y="1181593"/>
              <a:ext cx="78479" cy="762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AFB069C-C732-A1BA-9287-A13357135861}"/>
              </a:ext>
            </a:extLst>
          </p:cNvPr>
          <p:cNvSpPr txBox="1"/>
          <p:nvPr/>
        </p:nvSpPr>
        <p:spPr>
          <a:xfrm>
            <a:off x="5285996" y="3040037"/>
            <a:ext cx="549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PAGE- 7</a:t>
            </a:r>
            <a:endParaRPr lang="en-IN" sz="800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F2F8D60-A05C-D2DC-FE80-E5D3720C9960}"/>
              </a:ext>
            </a:extLst>
          </p:cNvPr>
          <p:cNvGrpSpPr/>
          <p:nvPr/>
        </p:nvGrpSpPr>
        <p:grpSpPr>
          <a:xfrm>
            <a:off x="336456" y="2008238"/>
            <a:ext cx="813937" cy="281927"/>
            <a:chOff x="239260" y="1165067"/>
            <a:chExt cx="816879" cy="26297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4C62D292-A39A-2259-4819-E304E2ECD6AD}"/>
                </a:ext>
              </a:extLst>
            </p:cNvPr>
            <p:cNvSpPr/>
            <p:nvPr/>
          </p:nvSpPr>
          <p:spPr>
            <a:xfrm>
              <a:off x="239260" y="1165067"/>
              <a:ext cx="816879" cy="2629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="" xmlns:a16="http://schemas.microsoft.com/office/drawing/2014/main" id="{E1799B49-862A-0B42-7EE6-02D8A429A03E}"/>
                </a:ext>
              </a:extLst>
            </p:cNvPr>
            <p:cNvSpPr txBox="1"/>
            <p:nvPr/>
          </p:nvSpPr>
          <p:spPr>
            <a:xfrm>
              <a:off x="246962" y="1172769"/>
              <a:ext cx="801475" cy="247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600" kern="1200" dirty="0"/>
                <a:t>CONVERT TO GRAYSCALE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68C87AA6-4104-A2ED-70EF-10B9F4AC872A}"/>
              </a:ext>
            </a:extLst>
          </p:cNvPr>
          <p:cNvGrpSpPr/>
          <p:nvPr/>
        </p:nvGrpSpPr>
        <p:grpSpPr>
          <a:xfrm>
            <a:off x="1350414" y="2784760"/>
            <a:ext cx="816879" cy="262979"/>
            <a:chOff x="239260" y="16026"/>
            <a:chExt cx="816879" cy="26297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="" xmlns:a16="http://schemas.microsoft.com/office/drawing/2014/main" id="{718CCA22-833D-355C-1FA7-720A1EA94A4A}"/>
                </a:ext>
              </a:extLst>
            </p:cNvPr>
            <p:cNvSpPr/>
            <p:nvPr/>
          </p:nvSpPr>
          <p:spPr>
            <a:xfrm>
              <a:off x="239260" y="16026"/>
              <a:ext cx="816879" cy="2629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="" xmlns:a16="http://schemas.microsoft.com/office/drawing/2014/main" id="{85CC27D8-D4F6-6303-22C3-2E834D20C15B}"/>
                </a:ext>
              </a:extLst>
            </p:cNvPr>
            <p:cNvSpPr txBox="1"/>
            <p:nvPr/>
          </p:nvSpPr>
          <p:spPr>
            <a:xfrm>
              <a:off x="246962" y="23728"/>
              <a:ext cx="801475" cy="247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/>
                <a:t>PREDICT HELMET STATUS</a:t>
              </a:r>
              <a:endParaRPr lang="en-IN" sz="6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FC66F169-2CE6-B6A6-7DA9-011317531528}"/>
              </a:ext>
            </a:extLst>
          </p:cNvPr>
          <p:cNvGrpSpPr/>
          <p:nvPr/>
        </p:nvGrpSpPr>
        <p:grpSpPr>
          <a:xfrm>
            <a:off x="328754" y="2777058"/>
            <a:ext cx="816879" cy="262979"/>
            <a:chOff x="239260" y="16026"/>
            <a:chExt cx="816879" cy="26297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="" xmlns:a16="http://schemas.microsoft.com/office/drawing/2014/main" id="{8DCB8033-848D-BA08-06A7-AF0FEBE6EBF1}"/>
                </a:ext>
              </a:extLst>
            </p:cNvPr>
            <p:cNvSpPr/>
            <p:nvPr/>
          </p:nvSpPr>
          <p:spPr>
            <a:xfrm>
              <a:off x="239260" y="16026"/>
              <a:ext cx="816879" cy="2629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ectangle: Rounded Corners 4">
              <a:extLst>
                <a:ext uri="{FF2B5EF4-FFF2-40B4-BE49-F238E27FC236}">
                  <a16:creationId xmlns="" xmlns:a16="http://schemas.microsoft.com/office/drawing/2014/main" id="{BA52387E-1CEA-E0BC-79E7-4A31ECB9338F}"/>
                </a:ext>
              </a:extLst>
            </p:cNvPr>
            <p:cNvSpPr txBox="1"/>
            <p:nvPr/>
          </p:nvSpPr>
          <p:spPr>
            <a:xfrm>
              <a:off x="246962" y="23728"/>
              <a:ext cx="801475" cy="247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/>
                <a:t>EXTRACT FACE REGION</a:t>
              </a:r>
              <a:endParaRPr lang="en-IN" sz="6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8D626CC0-0E4F-BC1D-FAF9-19679CB3603D}"/>
              </a:ext>
            </a:extLst>
          </p:cNvPr>
          <p:cNvGrpSpPr/>
          <p:nvPr/>
        </p:nvGrpSpPr>
        <p:grpSpPr>
          <a:xfrm>
            <a:off x="319986" y="2404412"/>
            <a:ext cx="816879" cy="262979"/>
            <a:chOff x="239260" y="16026"/>
            <a:chExt cx="816879" cy="26297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="" xmlns:a16="http://schemas.microsoft.com/office/drawing/2014/main" id="{6D35B075-39D4-4FFE-DA58-E972CBAFE357}"/>
                </a:ext>
              </a:extLst>
            </p:cNvPr>
            <p:cNvSpPr/>
            <p:nvPr/>
          </p:nvSpPr>
          <p:spPr>
            <a:xfrm>
              <a:off x="239260" y="16026"/>
              <a:ext cx="816879" cy="26297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Rectangle: Rounded Corners 4">
              <a:extLst>
                <a:ext uri="{FF2B5EF4-FFF2-40B4-BE49-F238E27FC236}">
                  <a16:creationId xmlns="" xmlns:a16="http://schemas.microsoft.com/office/drawing/2014/main" id="{B562F9AE-3C09-32E5-BBFB-AB3D4F6B4654}"/>
                </a:ext>
              </a:extLst>
            </p:cNvPr>
            <p:cNvSpPr txBox="1"/>
            <p:nvPr/>
          </p:nvSpPr>
          <p:spPr>
            <a:xfrm>
              <a:off x="246962" y="23728"/>
              <a:ext cx="801475" cy="247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/>
                <a:t>DETECT FACES</a:t>
              </a:r>
              <a:endParaRPr lang="en-IN" sz="600" kern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2246AF65-889A-7FE2-DABE-B8759D865770}"/>
              </a:ext>
            </a:extLst>
          </p:cNvPr>
          <p:cNvGrpSpPr/>
          <p:nvPr/>
        </p:nvGrpSpPr>
        <p:grpSpPr>
          <a:xfrm>
            <a:off x="633754" y="2303505"/>
            <a:ext cx="118340" cy="98617"/>
            <a:chOff x="588530" y="674590"/>
            <a:chExt cx="118340" cy="98617"/>
          </a:xfrm>
        </p:grpSpPr>
        <p:sp>
          <p:nvSpPr>
            <p:cNvPr id="35" name="Arrow: Right 34">
              <a:extLst>
                <a:ext uri="{FF2B5EF4-FFF2-40B4-BE49-F238E27FC236}">
                  <a16:creationId xmlns="" xmlns:a16="http://schemas.microsoft.com/office/drawing/2014/main" id="{14F813B0-5F3A-762D-04CF-93DAC56EA18F}"/>
                </a:ext>
              </a:extLst>
            </p:cNvPr>
            <p:cNvSpPr/>
            <p:nvPr/>
          </p:nvSpPr>
          <p:spPr>
            <a:xfrm rot="5400000">
              <a:off x="598391" y="664729"/>
              <a:ext cx="98617" cy="1183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ow: Right 4">
              <a:extLst>
                <a:ext uri="{FF2B5EF4-FFF2-40B4-BE49-F238E27FC236}">
                  <a16:creationId xmlns="" xmlns:a16="http://schemas.microsoft.com/office/drawing/2014/main" id="{EB976070-3694-C8A0-1F89-984E3422462F}"/>
                </a:ext>
              </a:extLst>
            </p:cNvPr>
            <p:cNvSpPr txBox="1"/>
            <p:nvPr/>
          </p:nvSpPr>
          <p:spPr>
            <a:xfrm>
              <a:off x="612198" y="674591"/>
              <a:ext cx="71004" cy="69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8B27B7C7-2C31-FE55-0421-2F93521298F6}"/>
              </a:ext>
            </a:extLst>
          </p:cNvPr>
          <p:cNvGrpSpPr/>
          <p:nvPr/>
        </p:nvGrpSpPr>
        <p:grpSpPr>
          <a:xfrm>
            <a:off x="643543" y="2693083"/>
            <a:ext cx="118340" cy="98617"/>
            <a:chOff x="588530" y="674590"/>
            <a:chExt cx="118340" cy="98617"/>
          </a:xfrm>
        </p:grpSpPr>
        <p:sp>
          <p:nvSpPr>
            <p:cNvPr id="38" name="Arrow: Right 37">
              <a:extLst>
                <a:ext uri="{FF2B5EF4-FFF2-40B4-BE49-F238E27FC236}">
                  <a16:creationId xmlns="" xmlns:a16="http://schemas.microsoft.com/office/drawing/2014/main" id="{74F9A259-ABF4-2EAE-B305-C70864F8E402}"/>
                </a:ext>
              </a:extLst>
            </p:cNvPr>
            <p:cNvSpPr/>
            <p:nvPr/>
          </p:nvSpPr>
          <p:spPr>
            <a:xfrm rot="5400000">
              <a:off x="598391" y="664729"/>
              <a:ext cx="98617" cy="1183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Arrow: Right 4">
              <a:extLst>
                <a:ext uri="{FF2B5EF4-FFF2-40B4-BE49-F238E27FC236}">
                  <a16:creationId xmlns="" xmlns:a16="http://schemas.microsoft.com/office/drawing/2014/main" id="{C3EC24C4-A1BA-053A-24E1-0470344161D2}"/>
                </a:ext>
              </a:extLst>
            </p:cNvPr>
            <p:cNvSpPr txBox="1"/>
            <p:nvPr/>
          </p:nvSpPr>
          <p:spPr>
            <a:xfrm>
              <a:off x="612198" y="674591"/>
              <a:ext cx="71004" cy="69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A7CB9600-1D6B-E2AB-EFC3-D37DD872017F}"/>
              </a:ext>
            </a:extLst>
          </p:cNvPr>
          <p:cNvGrpSpPr/>
          <p:nvPr/>
        </p:nvGrpSpPr>
        <p:grpSpPr>
          <a:xfrm rot="16200000">
            <a:off x="1185506" y="2851536"/>
            <a:ext cx="118340" cy="98617"/>
            <a:chOff x="588530" y="674590"/>
            <a:chExt cx="118340" cy="98617"/>
          </a:xfrm>
        </p:grpSpPr>
        <p:sp>
          <p:nvSpPr>
            <p:cNvPr id="42" name="Arrow: Right 41">
              <a:extLst>
                <a:ext uri="{FF2B5EF4-FFF2-40B4-BE49-F238E27FC236}">
                  <a16:creationId xmlns="" xmlns:a16="http://schemas.microsoft.com/office/drawing/2014/main" id="{2CCA8D34-5C54-7C68-88E3-DCD097C480EE}"/>
                </a:ext>
              </a:extLst>
            </p:cNvPr>
            <p:cNvSpPr/>
            <p:nvPr/>
          </p:nvSpPr>
          <p:spPr>
            <a:xfrm rot="5400000">
              <a:off x="598391" y="664729"/>
              <a:ext cx="98617" cy="1183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Arrow: Right 4">
              <a:extLst>
                <a:ext uri="{FF2B5EF4-FFF2-40B4-BE49-F238E27FC236}">
                  <a16:creationId xmlns="" xmlns:a16="http://schemas.microsoft.com/office/drawing/2014/main" id="{91ED6AF6-77A1-DF75-609C-679C8F3BEDF0}"/>
                </a:ext>
              </a:extLst>
            </p:cNvPr>
            <p:cNvSpPr txBox="1"/>
            <p:nvPr/>
          </p:nvSpPr>
          <p:spPr>
            <a:xfrm>
              <a:off x="612198" y="674591"/>
              <a:ext cx="71004" cy="69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5FA78E2E-5906-33DD-75D9-C3E9A54A87D8}"/>
              </a:ext>
            </a:extLst>
          </p:cNvPr>
          <p:cNvGrpSpPr/>
          <p:nvPr/>
        </p:nvGrpSpPr>
        <p:grpSpPr>
          <a:xfrm rot="16200000">
            <a:off x="2168522" y="2851537"/>
            <a:ext cx="118340" cy="98617"/>
            <a:chOff x="588530" y="674590"/>
            <a:chExt cx="118340" cy="98617"/>
          </a:xfrm>
        </p:grpSpPr>
        <p:sp>
          <p:nvSpPr>
            <p:cNvPr id="45" name="Arrow: Right 44">
              <a:extLst>
                <a:ext uri="{FF2B5EF4-FFF2-40B4-BE49-F238E27FC236}">
                  <a16:creationId xmlns="" xmlns:a16="http://schemas.microsoft.com/office/drawing/2014/main" id="{C595B8CB-8D50-27D7-FB76-85CEFE4B6357}"/>
                </a:ext>
              </a:extLst>
            </p:cNvPr>
            <p:cNvSpPr/>
            <p:nvPr/>
          </p:nvSpPr>
          <p:spPr>
            <a:xfrm rot="5400000">
              <a:off x="598391" y="664729"/>
              <a:ext cx="98617" cy="1183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Arrow: Right 4">
              <a:extLst>
                <a:ext uri="{FF2B5EF4-FFF2-40B4-BE49-F238E27FC236}">
                  <a16:creationId xmlns="" xmlns:a16="http://schemas.microsoft.com/office/drawing/2014/main" id="{D8F4BB91-BD17-7932-BC52-F94B6C75AF0E}"/>
                </a:ext>
              </a:extLst>
            </p:cNvPr>
            <p:cNvSpPr txBox="1"/>
            <p:nvPr/>
          </p:nvSpPr>
          <p:spPr>
            <a:xfrm>
              <a:off x="612198" y="674591"/>
              <a:ext cx="71004" cy="69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EBABC87E-A4D7-B724-3F0B-6D03FED1371F}"/>
              </a:ext>
            </a:extLst>
          </p:cNvPr>
          <p:cNvGrpSpPr/>
          <p:nvPr/>
        </p:nvGrpSpPr>
        <p:grpSpPr>
          <a:xfrm rot="16200000">
            <a:off x="3155926" y="2846148"/>
            <a:ext cx="118340" cy="98617"/>
            <a:chOff x="588530" y="674590"/>
            <a:chExt cx="118340" cy="98617"/>
          </a:xfrm>
        </p:grpSpPr>
        <p:sp>
          <p:nvSpPr>
            <p:cNvPr id="48" name="Arrow: Right 47">
              <a:extLst>
                <a:ext uri="{FF2B5EF4-FFF2-40B4-BE49-F238E27FC236}">
                  <a16:creationId xmlns="" xmlns:a16="http://schemas.microsoft.com/office/drawing/2014/main" id="{C49689C5-0818-84D7-0D38-2129BFA2C4DB}"/>
                </a:ext>
              </a:extLst>
            </p:cNvPr>
            <p:cNvSpPr/>
            <p:nvPr/>
          </p:nvSpPr>
          <p:spPr>
            <a:xfrm rot="5400000">
              <a:off x="598391" y="664729"/>
              <a:ext cx="98617" cy="1183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Arrow: Right 4">
              <a:extLst>
                <a:ext uri="{FF2B5EF4-FFF2-40B4-BE49-F238E27FC236}">
                  <a16:creationId xmlns="" xmlns:a16="http://schemas.microsoft.com/office/drawing/2014/main" id="{25591DC4-4526-4E49-6270-4B9B2426C20A}"/>
                </a:ext>
              </a:extLst>
            </p:cNvPr>
            <p:cNvSpPr txBox="1"/>
            <p:nvPr/>
          </p:nvSpPr>
          <p:spPr>
            <a:xfrm>
              <a:off x="612198" y="674591"/>
              <a:ext cx="71004" cy="690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C16A0D68-DD26-7AE8-7F86-DEA20E21F798}"/>
              </a:ext>
            </a:extLst>
          </p:cNvPr>
          <p:cNvGrpSpPr/>
          <p:nvPr/>
        </p:nvGrpSpPr>
        <p:grpSpPr>
          <a:xfrm>
            <a:off x="3321421" y="2758165"/>
            <a:ext cx="816879" cy="262979"/>
            <a:chOff x="239260" y="706"/>
            <a:chExt cx="816879" cy="262979"/>
          </a:xfrm>
        </p:grpSpPr>
        <p:sp>
          <p:nvSpPr>
            <p:cNvPr id="56" name="Oval 55">
              <a:extLst>
                <a:ext uri="{FF2B5EF4-FFF2-40B4-BE49-F238E27FC236}">
                  <a16:creationId xmlns="" xmlns:a16="http://schemas.microsoft.com/office/drawing/2014/main" id="{1851490C-ABFD-0202-8145-B611F76119C0}"/>
                </a:ext>
              </a:extLst>
            </p:cNvPr>
            <p:cNvSpPr/>
            <p:nvPr/>
          </p:nvSpPr>
          <p:spPr>
            <a:xfrm>
              <a:off x="239260" y="706"/>
              <a:ext cx="816879" cy="26297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="" xmlns:a16="http://schemas.microsoft.com/office/drawing/2014/main" id="{E38140A1-AC9F-F9D8-351F-0FC99EA8F313}"/>
                </a:ext>
              </a:extLst>
            </p:cNvPr>
            <p:cNvSpPr txBox="1"/>
            <p:nvPr/>
          </p:nvSpPr>
          <p:spPr>
            <a:xfrm>
              <a:off x="358889" y="39218"/>
              <a:ext cx="577621" cy="1859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/>
                <a:t>END</a:t>
              </a:r>
              <a:endParaRPr lang="en-IN" sz="600" kern="12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E34F5351-EB0E-1BB8-0351-DDC3DCEF7EB5}"/>
              </a:ext>
            </a:extLst>
          </p:cNvPr>
          <p:cNvGrpSpPr/>
          <p:nvPr/>
        </p:nvGrpSpPr>
        <p:grpSpPr>
          <a:xfrm>
            <a:off x="2281541" y="2758165"/>
            <a:ext cx="871118" cy="262979"/>
            <a:chOff x="212140" y="789644"/>
            <a:chExt cx="871118" cy="262979"/>
          </a:xfrm>
        </p:grpSpPr>
        <p:sp>
          <p:nvSpPr>
            <p:cNvPr id="59" name="Parallelogram 58">
              <a:extLst>
                <a:ext uri="{FF2B5EF4-FFF2-40B4-BE49-F238E27FC236}">
                  <a16:creationId xmlns="" xmlns:a16="http://schemas.microsoft.com/office/drawing/2014/main" id="{3EFA4FAB-23EA-844E-5F7B-CAB1BC7DCB50}"/>
                </a:ext>
              </a:extLst>
            </p:cNvPr>
            <p:cNvSpPr/>
            <p:nvPr/>
          </p:nvSpPr>
          <p:spPr>
            <a:xfrm>
              <a:off x="212140" y="789644"/>
              <a:ext cx="871118" cy="262979"/>
            </a:xfrm>
            <a:prstGeom prst="parallelogram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Parallelogram 4">
              <a:extLst>
                <a:ext uri="{FF2B5EF4-FFF2-40B4-BE49-F238E27FC236}">
                  <a16:creationId xmlns="" xmlns:a16="http://schemas.microsoft.com/office/drawing/2014/main" id="{32C286EC-F794-A0D2-4C5A-1D49D0C71025}"/>
                </a:ext>
              </a:extLst>
            </p:cNvPr>
            <p:cNvSpPr txBox="1"/>
            <p:nvPr/>
          </p:nvSpPr>
          <p:spPr>
            <a:xfrm>
              <a:off x="312127" y="819829"/>
              <a:ext cx="671144" cy="2026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/>
                <a:t>DISPLAY LIVE VIDEO FEED</a:t>
              </a:r>
              <a:endParaRPr lang="en-IN" sz="500" kern="12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950" y="498312"/>
            <a:ext cx="4114800" cy="29495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7874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620"/>
              </a:spcBef>
            </a:pPr>
            <a:r>
              <a:rPr lang="en-US" sz="1400" u="sng" spc="5" dirty="0"/>
              <a:t>Our Approach for Safety Helmet Detection</a:t>
            </a:r>
            <a:endParaRPr sz="1400" u="sng" dirty="0"/>
          </a:p>
        </p:txBody>
      </p:sp>
      <p:sp>
        <p:nvSpPr>
          <p:cNvPr id="6" name="object 6"/>
          <p:cNvSpPr txBox="1"/>
          <p:nvPr/>
        </p:nvSpPr>
        <p:spPr>
          <a:xfrm>
            <a:off x="200006" y="899254"/>
            <a:ext cx="5181600" cy="1388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 algn="just">
              <a:lnSpc>
                <a:spcPct val="115300"/>
              </a:lnSpc>
              <a:spcBef>
                <a:spcPts val="95"/>
              </a:spcBef>
              <a:buAutoNum type="arabicParenR"/>
            </a:pP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 Install VS Code IDE, Python 3.11, Open CV module, NumPy module, Tenserflow.</a:t>
            </a:r>
          </a:p>
          <a:p>
            <a:pPr marL="240665" marR="5080" indent="-228600" algn="just">
              <a:lnSpc>
                <a:spcPct val="115300"/>
              </a:lnSpc>
              <a:spcBef>
                <a:spcPts val="95"/>
              </a:spcBef>
              <a:buAutoNum type="arabicParenR"/>
            </a:pP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Download the Images and move our main file. </a:t>
            </a:r>
          </a:p>
          <a:p>
            <a:pPr marL="240665" marR="5080" indent="-228600" algn="just">
              <a:lnSpc>
                <a:spcPct val="115300"/>
              </a:lnSpc>
              <a:spcBef>
                <a:spcPts val="95"/>
              </a:spcBef>
              <a:buAutoNum type="arabicParenR"/>
            </a:pP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 Download Keras Extension and then train all images in VS CODE</a:t>
            </a:r>
          </a:p>
          <a:p>
            <a:pPr marL="240665" marR="5080" indent="-228600" algn="just">
              <a:lnSpc>
                <a:spcPct val="115300"/>
              </a:lnSpc>
              <a:spcBef>
                <a:spcPts val="95"/>
              </a:spcBef>
              <a:buAutoNum type="arabicParenR"/>
            </a:pP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Our final code which is used for Live detection includes :</a:t>
            </a:r>
          </a:p>
          <a:p>
            <a:pPr marL="697865" marR="5080" lvl="1" indent="-228600" algn="just">
              <a:lnSpc>
                <a:spcPct val="115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Detection: </a:t>
            </a: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Har Cascade Classifier. Identifies faces in the input.</a:t>
            </a:r>
          </a:p>
          <a:p>
            <a:pPr marL="697865" marR="5080" lvl="1" indent="-228600" algn="just">
              <a:lnSpc>
                <a:spcPct val="115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Extracts face region . Resizes and normalizes.</a:t>
            </a:r>
          </a:p>
          <a:p>
            <a:pPr marL="697865" marR="5080" lvl="1" indent="-228600" algn="just">
              <a:lnSpc>
                <a:spcPct val="115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Prediction: </a:t>
            </a: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pre-trained CNN. Predicts helmet presence</a:t>
            </a:r>
          </a:p>
          <a:p>
            <a:pPr marL="697865" marR="5080" lvl="1" indent="-228600" algn="just">
              <a:lnSpc>
                <a:spcPct val="1153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Feedback: </a:t>
            </a: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Draws rectangles and labels predictions . Green: Helmet; Red: No Helmet.</a:t>
            </a:r>
          </a:p>
          <a:p>
            <a:pPr marL="12065" marR="5080" algn="just">
              <a:lnSpc>
                <a:spcPct val="115300"/>
              </a:lnSpc>
              <a:spcBef>
                <a:spcPts val="95"/>
              </a:spcBef>
            </a:pPr>
            <a:r>
              <a:rPr lang="en-US" sz="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E490460-888F-80FD-47FD-DB3A92BD2A38}"/>
              </a:ext>
            </a:extLst>
          </p:cNvPr>
          <p:cNvSpPr txBox="1"/>
          <p:nvPr/>
        </p:nvSpPr>
        <p:spPr>
          <a:xfrm>
            <a:off x="1860550" y="123851"/>
            <a:ext cx="292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A89D039-C08B-5155-0C52-947476683DCE}"/>
              </a:ext>
            </a:extLst>
          </p:cNvPr>
          <p:cNvSpPr txBox="1"/>
          <p:nvPr/>
        </p:nvSpPr>
        <p:spPr>
          <a:xfrm>
            <a:off x="5289550" y="3072798"/>
            <a:ext cx="5492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PAGE- 8</a:t>
            </a:r>
            <a:endParaRPr lang="en-IN" sz="800" dirty="0"/>
          </a:p>
        </p:txBody>
      </p:sp>
      <p:sp>
        <p:nvSpPr>
          <p:cNvPr id="2" name="Rectangle 1"/>
          <p:cNvSpPr/>
          <p:nvPr/>
        </p:nvSpPr>
        <p:spPr>
          <a:xfrm>
            <a:off x="107950" y="2105025"/>
            <a:ext cx="41794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Step 5: Finaly Detecting Safety Helmet on the output  Window </a:t>
            </a:r>
          </a:p>
        </p:txBody>
      </p:sp>
    </p:spTree>
    <p:extLst>
      <p:ext uri="{BB962C8B-B14F-4D97-AF65-F5344CB8AC3E}">
        <p14:creationId xmlns:p14="http://schemas.microsoft.com/office/powerpoint/2010/main" val="3009062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1136</TotalTime>
  <Words>1257</Words>
  <Application>Microsoft Office PowerPoint</Application>
  <PresentationFormat>Custom</PresentationFormat>
  <Paragraphs>113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Calibri</vt:lpstr>
      <vt:lpstr>Cambria</vt:lpstr>
      <vt:lpstr>Symbol</vt:lpstr>
      <vt:lpstr>Times New Roman</vt:lpstr>
      <vt:lpstr>Vardana</vt:lpstr>
      <vt:lpstr>Verdana</vt:lpstr>
      <vt:lpstr>Office Theme</vt:lpstr>
      <vt:lpstr>  Live Safety Helmet  Detection Using  Python</vt:lpstr>
      <vt:lpstr>AMIT MANDAL                                       10200321068 PRONAY CHANDRA  MRIDHA          10200321055 PAPAI SARKAR                                      10200321070 SUBHADEEP SAHA                               10200320036</vt:lpstr>
      <vt:lpstr>Aim Of The Project</vt:lpstr>
      <vt:lpstr>CONTENT</vt:lpstr>
      <vt:lpstr>INTRODUCTION</vt:lpstr>
      <vt:lpstr>Importance of safety helmets in workplaces</vt:lpstr>
      <vt:lpstr>Software And Simulation Tools</vt:lpstr>
      <vt:lpstr>Flowchart</vt:lpstr>
      <vt:lpstr>Our Approach for Safety Helmet Detection</vt:lpstr>
      <vt:lpstr>PowerPoint Presentation</vt:lpstr>
      <vt:lpstr>PowerPoint Presentation</vt:lpstr>
      <vt:lpstr>PowerPoint Presentation</vt:lpstr>
      <vt:lpstr>PowerPoint Presentation</vt:lpstr>
      <vt:lpstr>Benefits of Safety Helmet Detection System</vt:lpstr>
      <vt:lpstr>Challenges in Safety Helmet Detection</vt:lpstr>
      <vt:lpstr>PowerPoint Presentation</vt:lpstr>
      <vt:lpstr>Conclusion</vt:lpstr>
      <vt:lpstr> REFERENCES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Helmet  Detection Using  Python</dc:title>
  <dc:creator>Subhadeep Saha</dc:creator>
  <cp:lastModifiedBy>Microsoft account</cp:lastModifiedBy>
  <cp:revision>42</cp:revision>
  <dcterms:created xsi:type="dcterms:W3CDTF">2023-12-03T06:41:55Z</dcterms:created>
  <dcterms:modified xsi:type="dcterms:W3CDTF">2024-05-29T06:46:01Z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2023-12-03T00:00:00Z</vt:filetime>
  </property>
  <property fmtid="{D5CDD505-2E9C-101B-9397-08002B2CF9AE}" pid="3" name="LastSaved">
    <vt:filetime>2023-12-03T00:00:00Z</vt:filetime>
  </property>
</Properties>
</file>